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62" r:id="rId2"/>
    <p:sldId id="263" r:id="rId3"/>
    <p:sldId id="320" r:id="rId4"/>
    <p:sldId id="325" r:id="rId5"/>
    <p:sldId id="256" r:id="rId6"/>
    <p:sldId id="299" r:id="rId7"/>
    <p:sldId id="280" r:id="rId8"/>
    <p:sldId id="290" r:id="rId9"/>
    <p:sldId id="296" r:id="rId10"/>
    <p:sldId id="297" r:id="rId11"/>
    <p:sldId id="321" r:id="rId12"/>
    <p:sldId id="301" r:id="rId13"/>
    <p:sldId id="304" r:id="rId14"/>
    <p:sldId id="302" r:id="rId15"/>
    <p:sldId id="295" r:id="rId16"/>
    <p:sldId id="324" r:id="rId17"/>
    <p:sldId id="312" r:id="rId18"/>
    <p:sldId id="314" r:id="rId19"/>
    <p:sldId id="307" r:id="rId20"/>
    <p:sldId id="334" r:id="rId21"/>
    <p:sldId id="308" r:id="rId22"/>
    <p:sldId id="319" r:id="rId23"/>
    <p:sldId id="282" r:id="rId24"/>
    <p:sldId id="283" r:id="rId25"/>
    <p:sldId id="322" r:id="rId26"/>
    <p:sldId id="287" r:id="rId27"/>
    <p:sldId id="323" r:id="rId28"/>
    <p:sldId id="329" r:id="rId29"/>
    <p:sldId id="335" r:id="rId30"/>
    <p:sldId id="327" r:id="rId31"/>
    <p:sldId id="336" r:id="rId32"/>
    <p:sldId id="337" r:id="rId33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F6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30" autoAdjust="0"/>
    <p:restoredTop sz="90057" autoAdjust="0"/>
  </p:normalViewPr>
  <p:slideViewPr>
    <p:cSldViewPr>
      <p:cViewPr varScale="1">
        <p:scale>
          <a:sx n="101" d="100"/>
          <a:sy n="101" d="100"/>
        </p:scale>
        <p:origin x="84" y="5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2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D00AE-BC29-4696-A809-29F5291FBD8A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2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952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2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A1D01-32BF-4751-A1DF-39BBCBCEC0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081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A1D01-32BF-4751-A1DF-39BBCBCEC034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773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A1D01-32BF-4751-A1DF-39BBCBCEC034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39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A1D01-32BF-4751-A1DF-39BBCBCEC034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197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572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06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0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67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618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77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11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86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916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425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62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4746B-1EC8-4638-82FF-19DF2026F8F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9000F-4ED2-49D4-977F-8E068D32E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97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garantF1://12061898.1000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6"/>
          <p:cNvSpPr>
            <a:spLocks noGrp="1"/>
          </p:cNvSpPr>
          <p:nvPr>
            <p:ph type="ctrTitle"/>
          </p:nvPr>
        </p:nvSpPr>
        <p:spPr>
          <a:xfrm>
            <a:off x="539750" y="1563688"/>
            <a:ext cx="7993063" cy="162083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Arial" charset="0"/>
                <a:cs typeface="Arial" charset="0"/>
              </a:rPr>
              <a:t>Санитарно-эпидемиологические требования к организации питания детей и подростков в </a:t>
            </a:r>
            <a:r>
              <a:rPr lang="ru-RU" sz="2800" b="1" dirty="0" smtClean="0">
                <a:latin typeface="Arial" charset="0"/>
                <a:cs typeface="Arial" charset="0"/>
              </a:rPr>
              <a:t>образовательных </a:t>
            </a:r>
            <a:r>
              <a:rPr lang="ru-RU" sz="2800" b="1" dirty="0" smtClean="0">
                <a:latin typeface="Arial" charset="0"/>
                <a:cs typeface="Arial" charset="0"/>
              </a:rPr>
              <a:t>учреждениях</a:t>
            </a:r>
            <a:endParaRPr lang="ru-RU" sz="2400" b="1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711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582" y="79090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столовым приборам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60350" y="39017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62" y="1958152"/>
            <a:ext cx="2568176" cy="3111796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Karpova-MV\Desktop\ЛЕКЦИЯ ПО ПИТАНИЯ ДЛЯ ТО\01-10-2018_14-37-05\стол прибор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323" y="1997296"/>
            <a:ext cx="3077269" cy="3072652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Karpova-MV\Desktop\ЛЕКЦИЯ ПО ПИТАНИЯ ДЛЯ ТО\01-10-2018_14-45-40\IMG_20180702_1302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99453"/>
            <a:ext cx="2695375" cy="308630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75856" y="483518"/>
            <a:ext cx="5759990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Чистые столовые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приборы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хранятся в специальных ящиках-кассетах ручками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вверх, хранение их на подносах россыпью не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допускается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4048" y="4272919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россыпью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67759" y="4325615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россыпью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18376" y="4451045"/>
            <a:ext cx="2088232" cy="5209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ручками вниз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8891" y="483518"/>
            <a:ext cx="2292200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2815189" y="683400"/>
            <a:ext cx="460667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4439" y="1347614"/>
            <a:ext cx="8016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 стрелкой 17"/>
          <p:cNvCxnSpPr>
            <a:endCxn id="7" idx="0"/>
          </p:cNvCxnSpPr>
          <p:nvPr/>
        </p:nvCxnSpPr>
        <p:spPr>
          <a:xfrm flipH="1">
            <a:off x="1435950" y="1779662"/>
            <a:ext cx="239041" cy="1784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420987" y="1779662"/>
            <a:ext cx="0" cy="21763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971282" y="1799234"/>
            <a:ext cx="193006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08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666" y="1569816"/>
            <a:ext cx="3252763" cy="201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536777" y="436750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536777" y="67418"/>
            <a:ext cx="85689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Уборка обеденных столов</a:t>
            </a:r>
            <a:endParaRPr lang="ru-RU" b="1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4401814" y="887053"/>
            <a:ext cx="4578776" cy="612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Моют горячей водой с добавлением моющих средств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31765" y="865874"/>
            <a:ext cx="3791813" cy="648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Уборка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обеденных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столов проводится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после каждого приема пищи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867208" y="1709640"/>
            <a:ext cx="3140816" cy="1082576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Используют специально выделенную ветошь и промаркированную тару для  чистотой и использованной ветоши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867208" y="2885474"/>
            <a:ext cx="3140816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насухо вытирают сухой, чистой тканью.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2475343" y="505795"/>
            <a:ext cx="3473229" cy="28800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93104" y="2428956"/>
            <a:ext cx="1122117" cy="7265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Чистая ветошь для обеденных  столов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211958" y="3584319"/>
            <a:ext cx="4796066" cy="1440159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Ветошь в конце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работы: 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замачивают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 воде при температуре не ниже 45°С, с добавлением моющих средств,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дезинфицируют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или кипятят,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ополаскивают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просушивают 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хранят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 таре для чистой ветоши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https://ds03.infourok.ru/uploads/ex/00b6/0000d78d-15879a9f/hello_html_m19f1cf0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4" y="1675069"/>
            <a:ext cx="3933902" cy="331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3923578" y="1121775"/>
            <a:ext cx="469526" cy="136198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92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828" y="3086002"/>
            <a:ext cx="2988143" cy="2045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6" name="Прямая со стрелкой 55"/>
          <p:cNvCxnSpPr>
            <a:endCxn id="43" idx="1"/>
          </p:cNvCxnSpPr>
          <p:nvPr/>
        </p:nvCxnSpPr>
        <p:spPr>
          <a:xfrm>
            <a:off x="4849981" y="2272058"/>
            <a:ext cx="26132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s://avatars.mds.yandex.net/get-marketpic/932278/market_5GEL9RjzQzTNlUns119prw/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052" y="393784"/>
            <a:ext cx="1650534" cy="128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356586" y="578141"/>
            <a:ext cx="3392127" cy="576065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конце дня производственные столы  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536777" y="67418"/>
            <a:ext cx="85689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технологического оборудования и производственных столов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510414" y="1547064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092299" y="1361332"/>
            <a:ext cx="3841345" cy="540000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моют с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моющими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дезинфицирующими средствами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>
            <a:stCxn id="29" idx="3"/>
          </p:cNvCxnSpPr>
          <p:nvPr/>
        </p:nvCxnSpPr>
        <p:spPr>
          <a:xfrm>
            <a:off x="4870414" y="1674600"/>
            <a:ext cx="275814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107504" y="983349"/>
            <a:ext cx="3917324" cy="1288707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Обработка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технологического оборудования и производственных столов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проводится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ежедневно: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мере его загрязнения 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окончании работы</a:t>
            </a:r>
          </a:p>
        </p:txBody>
      </p:sp>
      <p:pic>
        <p:nvPicPr>
          <p:cNvPr id="36" name="Picture 4" descr="http://upload2.schoolrm.ru/resize_cache/638114/c3bed4c46e3bebf9034448fed65e7b8e/iblock/521/521edcdeca1ea3b3075e3d3badc38953/299e40b4ba7338d5235fa8da5d0e17a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" y="2366825"/>
            <a:ext cx="4262287" cy="2734241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Скругленный прямоугольник 42"/>
          <p:cNvSpPr/>
          <p:nvPr/>
        </p:nvSpPr>
        <p:spPr>
          <a:xfrm>
            <a:off x="5111301" y="2002058"/>
            <a:ext cx="3816427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промывают горячей водой температуры не ниже 45° С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102695" y="2678092"/>
            <a:ext cx="3859960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насухо вытирают сухой, чистой тканью.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534279" y="2144523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534279" y="2805627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Прямая со стрелкой 56"/>
          <p:cNvCxnSpPr>
            <a:endCxn id="46" idx="1"/>
          </p:cNvCxnSpPr>
          <p:nvPr/>
        </p:nvCxnSpPr>
        <p:spPr>
          <a:xfrm>
            <a:off x="4899400" y="2948092"/>
            <a:ext cx="203295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102695" y="4108526"/>
            <a:ext cx="865932" cy="55145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столов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516216" y="3363838"/>
            <a:ext cx="2388658" cy="1656184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Для моющих и дезинфицирующих средств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 столов выделяют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специальную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промаркированную емкость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05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2" name="Picture 10" descr="https://avatars.mds.yandex.net/get-pdb/1589716/e79779b8-f19d-45c0-ba4d-cf731291ebbc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111173"/>
            <a:ext cx="1409508" cy="187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avatars.mds.yandex.net/get-pdb/1515288/a61dcbcf-8165-4e79-8a53-d479ad1ed8f8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00" y="469887"/>
            <a:ext cx="1063172" cy="75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3" y="33053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4353037" y="29693"/>
            <a:ext cx="8134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Хлеб 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85134" y="3045899"/>
            <a:ext cx="4864348" cy="871541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 уборке шкафов хлебные крошки сметают с полок специальными щетками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1436" y="1229782"/>
            <a:ext cx="3157201" cy="774546"/>
          </a:xfrm>
          <a:prstGeom prst="roundRect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нарезки хлеба -производственный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стол с маркировкой "X" - хлеб 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322747" y="4050378"/>
            <a:ext cx="4864348" cy="897635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 реже 1 раза в неделю тщательно протирают 1%- раствором уксусной кислоты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http://www.rdoski.ru/DOSKI/shkaf2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190" y="399025"/>
            <a:ext cx="2925189" cy="252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310932" y="1684088"/>
            <a:ext cx="2788291" cy="1218395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Ржаной и пшеничный хлеб хранят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раздельно!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95570" y="425475"/>
            <a:ext cx="2819016" cy="1049923"/>
          </a:xfrm>
          <a:prstGeom prst="round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Дверцы в шкафах для хлеба должны иметь отверстия для вентиляции. </a:t>
            </a:r>
          </a:p>
        </p:txBody>
      </p:sp>
      <p:pic>
        <p:nvPicPr>
          <p:cNvPr id="8198" name="Picture 6" descr="https://img11.postila.ru/data/36/0f/44/95/360f4495d5c8631bdb851b63af1d3e3e5dcbe76dfc01546bbf15c575bd97a36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350" y="493886"/>
            <a:ext cx="1152128" cy="69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Karpova-MV\Desktop\ЛЕКЦИЯ ПО ПИТАНИЯ ДЛЯ ТО\01-10-2018_14-37-11\IMG-20180921-WA00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7" y="2047219"/>
            <a:ext cx="3111575" cy="305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163576" y="4279384"/>
            <a:ext cx="3004295" cy="7298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Нарушение: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хранение нарезанного хлеба в производственной раковине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424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636" y="3537237"/>
            <a:ext cx="1061200" cy="1414934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177647" y="2235337"/>
            <a:ext cx="1440000" cy="108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67290" y="74167"/>
            <a:ext cx="5328000" cy="936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63600" y="3724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198933" y="11723"/>
            <a:ext cx="7476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Требования к ветоши (щеткам) для мытья </a:t>
            </a:r>
            <a:r>
              <a:rPr lang="ru-RU" b="1" dirty="0" smtClean="0"/>
              <a:t>посуды и уборки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50495" y="1235508"/>
            <a:ext cx="1800000" cy="68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МОЖНО!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039553" y="481782"/>
            <a:ext cx="5040000" cy="540000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мытья посуды и уборки на пищеблоке 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684659" y="1204747"/>
            <a:ext cx="1800000" cy="684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НЕЛЬЗЯ!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 descr="http://scientific-book.ru/image/10215328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34" y="3636609"/>
            <a:ext cx="1433553" cy="98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ozon-st.cdn.ngenix.net/multimedia/10138265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193" y="3765732"/>
            <a:ext cx="1586244" cy="85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www.officekanc.ru/images/product/832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495" y="3168193"/>
            <a:ext cx="1721266" cy="179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>
            <a:off x="2455629" y="1919508"/>
            <a:ext cx="180000" cy="34659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1139775" y="1919508"/>
            <a:ext cx="263873" cy="34560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2093451" y="2265113"/>
            <a:ext cx="1440000" cy="108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Ветошь 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282870" y="2243961"/>
            <a:ext cx="1440000" cy="1080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Губки 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903967" y="2247986"/>
            <a:ext cx="1440000" cy="1104698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Мочалки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т.ч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металличекие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461218" y="2265113"/>
            <a:ext cx="1440000" cy="1080000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 с наличием плесени и видимых загрязнений 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flipH="1">
            <a:off x="5364088" y="1852568"/>
            <a:ext cx="320572" cy="3913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42" idx="0"/>
          </p:cNvCxnSpPr>
          <p:nvPr/>
        </p:nvCxnSpPr>
        <p:spPr>
          <a:xfrm>
            <a:off x="6622732" y="1901396"/>
            <a:ext cx="1235" cy="3465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7461218" y="1866380"/>
            <a:ext cx="423150" cy="3987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158779" y="3730445"/>
            <a:ext cx="920774" cy="11440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4282871" y="3486813"/>
            <a:ext cx="1096390" cy="13666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7614767" y="3520059"/>
            <a:ext cx="1457796" cy="1432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7531810" y="3434265"/>
            <a:ext cx="1540753" cy="15179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6192180" y="3689301"/>
            <a:ext cx="884494" cy="11430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4282871" y="3507854"/>
            <a:ext cx="1081217" cy="13245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6" name="Picture 10" descr="https://www.vsevse.ru/photo_item/307/photo_large/photo155679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65" y="3434265"/>
            <a:ext cx="1389060" cy="138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0065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7765" y="2285006"/>
            <a:ext cx="39674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069" y="3018895"/>
            <a:ext cx="39674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50414" y="469886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853538" y="52651"/>
            <a:ext cx="22027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Пищевые отходы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45843" y="2195753"/>
            <a:ext cx="3416036" cy="663056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емкости </a:t>
            </a:r>
            <a:r>
              <a:rPr lang="ru-RU" sz="1500" b="1" dirty="0">
                <a:latin typeface="Arial" pitchFamily="34" charset="0"/>
                <a:cs typeface="Arial" pitchFamily="34" charset="0"/>
              </a:rPr>
              <a:t>освобождают по мере их заполнения </a:t>
            </a:r>
            <a:endParaRPr lang="ru-RU" sz="15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500" b="1" dirty="0" smtClean="0">
                <a:latin typeface="Arial" pitchFamily="34" charset="0"/>
                <a:cs typeface="Arial" pitchFamily="34" charset="0"/>
              </a:rPr>
              <a:t>(2/3 объема)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75856" y="582451"/>
            <a:ext cx="5641142" cy="594161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Пищевые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отходы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хранят в емкостях </a:t>
            </a:r>
            <a:r>
              <a:rPr lang="ru-RU" sz="16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крышками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в специально выделенном месте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96310" y="1593944"/>
            <a:ext cx="3817414" cy="50453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Обработка емкостей для пищевых отходов 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42841" y="3003642"/>
            <a:ext cx="3367881" cy="584609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промываются раствором моющего средства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37052"/>
            <a:ext cx="4490827" cy="3082970"/>
          </a:xfrm>
          <a:prstGeom prst="rect">
            <a:avLst/>
          </a:prstGeom>
          <a:noFill/>
          <a:ln w="412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ый прямоугольник 32"/>
          <p:cNvSpPr/>
          <p:nvPr/>
        </p:nvSpPr>
        <p:spPr>
          <a:xfrm>
            <a:off x="364899" y="547348"/>
            <a:ext cx="2544217" cy="78886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Стрелка вправо 33"/>
          <p:cNvSpPr/>
          <p:nvPr/>
        </p:nvSpPr>
        <p:spPr>
          <a:xfrm>
            <a:off x="2909116" y="738031"/>
            <a:ext cx="339331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211960" y="1279832"/>
            <a:ext cx="4632571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611795" y="2304888"/>
            <a:ext cx="3832899" cy="650903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Пищевые отходы хранятся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ведрах без крышек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6549953" y="1696789"/>
            <a:ext cx="0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трелка вправо 37"/>
          <p:cNvSpPr/>
          <p:nvPr/>
        </p:nvSpPr>
        <p:spPr>
          <a:xfrm rot="5400000">
            <a:off x="1635383" y="1306716"/>
            <a:ext cx="209584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 flipH="1">
            <a:off x="2085284" y="2863974"/>
            <a:ext cx="1" cy="2155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36705" y="3640672"/>
            <a:ext cx="4097158" cy="1446879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Ежедневно в конце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дня </a:t>
            </a:r>
          </a:p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независимо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 наполнения очищаются,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промываются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2% раствором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соды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ополаскиваются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горячей водой температурой не ниже 50°С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просушиваются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435219" y="2525640"/>
            <a:ext cx="221247" cy="32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15752" y="3310785"/>
            <a:ext cx="221247" cy="32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5425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78215" y="41960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606775" y="50277"/>
            <a:ext cx="27765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Уборочный инвентарь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6208" y="2040655"/>
            <a:ext cx="6233606" cy="86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 окончании уборки,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смены весь уборочный инвентарь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должен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промываться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с использованием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моющих и дезинфицирующих средств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просушиваться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храниться в чистом виде</a:t>
            </a: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53574" y="468858"/>
            <a:ext cx="8710034" cy="79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уборки каждой группы помещений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(сырьевых цехов; горячего и холодного цехов; неохлаждаемых складских помещений; холодильных камер; вспомогательных помещений; санитарных узлов)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выделяют отдельный промаркированный уборочный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инвентарь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9250" y="2958434"/>
            <a:ext cx="6347522" cy="118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уборочного инвентаря </a:t>
            </a:r>
          </a:p>
          <a:p>
            <a:pPr algn="just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либо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отдельное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душевым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поддоном и умывальной раковиной с подводкой к ним холодной и горячей воды. </a:t>
            </a:r>
          </a:p>
          <a:p>
            <a:pPr algn="just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либо 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отсутствии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отдельного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помещения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 отведенном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месте 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6549953" y="1696789"/>
            <a:ext cx="0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90668" y="1809857"/>
            <a:ext cx="3781973" cy="2744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6409629" y="4332888"/>
            <a:ext cx="2760631" cy="7298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Уборочный инвентарь хранится в моечной кухонной посуды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59317" y="1363314"/>
            <a:ext cx="6128158" cy="59231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Инвентарь для мытья туалетов должен иметь сигнальную (красную)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маркировку!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512420" y="1364850"/>
            <a:ext cx="2519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223011" y="4253992"/>
            <a:ext cx="3132000" cy="80869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Хранение уборочного инвентаря в производственных помещениях не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346" y="4219125"/>
            <a:ext cx="3168000" cy="84356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Инвентарь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мытья туалетов должен храниться отдельно от другого уборочного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инвентаря!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394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54726" y="2211710"/>
            <a:ext cx="8280920" cy="64623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VIII. Требования к условиям и технологии изготовления кулинарной продукции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im0-tub-ru.yandex.net/i?id=9f2aab583274ad3a799d0dcda230572e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287" y="3044517"/>
            <a:ext cx="2411911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0.photo.2gis.com/images/branch/37/5207287078903565_25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6" y="3061490"/>
            <a:ext cx="2448000" cy="163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ous-chef.ru/wp-content/uploads/f4432d58-4f8b-4370-81a2-a8e4008c30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48" y="2954517"/>
            <a:ext cx="2516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mds.yandex.net/get-pdb/163339/931a87f4-0bb7-4889-a167-37bfa0681ec7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507354"/>
            <a:ext cx="247551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vatars.mds.yandex.net/get-pdb/28866/90276655-6fdc-4f76-9843-42000b67480f/s1200?webp=fal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719" y="507355"/>
            <a:ext cx="2634206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karamellka.ru/wp-content/uploads/2018/05/salat-bistrij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243" y="489665"/>
            <a:ext cx="2520000" cy="163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324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atarcha.net/upload/resize_cache/iblock/08b/800_600_1eed36f7ba870752e6680f07ac4948949/08be181351f06d321f9382f73ac6bd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89" y="2859782"/>
            <a:ext cx="2060261" cy="175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0629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Обработка </a:t>
            </a:r>
            <a:r>
              <a:rPr lang="ru-RU" b="1" dirty="0" smtClean="0"/>
              <a:t>мяса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078288" y="377269"/>
            <a:ext cx="5863326" cy="36000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Мясо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дефростируют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двумя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способами: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http://steaklovers.menu/travel/~m/ckeditor/view/articles/54cdf510d19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10" y="490463"/>
            <a:ext cx="2495859" cy="17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020971" y="1779662"/>
            <a:ext cx="5940000" cy="46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размораживание мяса в СВЧ-печах (установках) по указанным в их паспортах режимам.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71650" y="2980335"/>
            <a:ext cx="6789353" cy="1517184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 в тушах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половинах и четвертинах перед обвалкой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тщательно зачищают, срезают клейма, удаляют сгустки крови, затем промывают проточной водой при помощи щетки.</a:t>
            </a:r>
            <a:b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окончании работы щетки очищают, промывают горячими растворами моющих средств при температуре 45-50°С, ополаскивают, замачивают в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дезрастворе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10-15 мин, ополаскивают проточной водой и просушивают.</a:t>
            </a:r>
            <a:endParaRPr lang="ru-RU" sz="1400" b="1" i="0" u="none" strike="noStrike" baseline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37359" y="946864"/>
            <a:ext cx="3072592" cy="75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Медленное размораживание проводится в дефростере при температуре от 0 до + 6°С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50879" y="946864"/>
            <a:ext cx="2867197" cy="72008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 отсутствии дефростера - в мясном цехе на производственных столах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1650" y="2346584"/>
            <a:ext cx="4320000" cy="53902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Мясо в воде или около плиты не размораживают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41003" y="2343410"/>
            <a:ext cx="4320000" cy="540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Повторное замораживание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дефростированного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мяса не допускается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2494" y="4574178"/>
            <a:ext cx="7800801" cy="504000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Мясной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фарш хранят не более 12 ч при температуре от + 2 до + 4°С.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отсутствии холода хранение фарша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запрещается!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55976" y="2346584"/>
            <a:ext cx="504056" cy="567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141072" y="737269"/>
            <a:ext cx="310853" cy="209595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7276461" y="739834"/>
            <a:ext cx="310853" cy="209595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658" y="4574178"/>
            <a:ext cx="968763" cy="545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0401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сырой птицы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01324" y="2653402"/>
            <a:ext cx="5800058" cy="86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обработки сырой птицы выделяют отдельные столы, разделочный и производственный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инвентарь с маркировкой «СК» – сырые куры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www.ranchoplus.com/wp-content/uploads/2018/02/whole-broiler-chick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55526"/>
            <a:ext cx="204532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023157" y="1014532"/>
            <a:ext cx="6984776" cy="11251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Сальмонеллез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 – это инфекционное заболевание пищеварительной системы, возникающее в результате заражения бактериями рода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Salmonella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, сопровождающееся выраженной интоксикацией и дегидратацией, иногда протекающее по типу тифа, либо с септицемией.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Наиболее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опасными в плане сальмонеллеза являются термически плохо обработанные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яйца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, молочные и мясные продукты.</a:t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51720" y="472249"/>
            <a:ext cx="6984776" cy="47390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Мясо птицы может быть заражено опасными бактериями – сальмонеллы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41382" y="2219824"/>
            <a:ext cx="576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принимать непотрошеную птицу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37959" y="3579862"/>
            <a:ext cx="5760000" cy="93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Тушки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птицы размораживают на воздухе, 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затем промывают проточной водой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укладывают разрезом вниз для стекания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воды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9482" y="2578279"/>
            <a:ext cx="2252206" cy="187247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работы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мясом сырой птицы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столовой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2411761" y="2434106"/>
            <a:ext cx="826198" cy="36041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411761" y="3147814"/>
            <a:ext cx="765535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391688" y="3907584"/>
            <a:ext cx="85727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36"/>
          <p:cNvSpPr/>
          <p:nvPr/>
        </p:nvSpPr>
        <p:spPr>
          <a:xfrm>
            <a:off x="3251269" y="4587974"/>
            <a:ext cx="576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повторное замораживание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>
            <a:endCxn id="37" idx="1"/>
          </p:cNvCxnSpPr>
          <p:nvPr/>
        </p:nvCxnSpPr>
        <p:spPr>
          <a:xfrm>
            <a:off x="2411761" y="4155806"/>
            <a:ext cx="839508" cy="61216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335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007353" y="31750"/>
            <a:ext cx="54991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Основные требования к организации питания</a:t>
            </a:r>
            <a:endParaRPr lang="ru-RU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11560" y="40108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377500" y="511918"/>
            <a:ext cx="4644008" cy="32632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П.2.4.6 СП 2.4.3648-20</a:t>
            </a:r>
            <a:endParaRPr lang="ru-RU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915566"/>
            <a:ext cx="5256584" cy="414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Устройство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содержание и организация работы столовой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загородного лагеря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 части: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объемно-планировочных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конструктивных решений,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санитарно-технического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обеспечения,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требований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 оборудованию, инвентарю, посуде и таре, санитарному состоянию и содержанию помещений, мытью посуды,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формированию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примерного меню, условий и технологии изготовления блюд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требований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 профилактике витаминной и микроэлементной недостаточности,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соблюдению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правил личной гигиены и прохождению медицинских осмотров персоналом столовой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хранению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перевозке пищевых продуктов,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ежедневному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ведению обязательной документации 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бракеражные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журналы, журнал здоровья и другие)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должны 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СанПин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2.3/2.4.3590-20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3081556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mpic/1859063/img_id1836723226009941299.png/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39" y="2387839"/>
            <a:ext cx="1537852" cy="147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11112" y="37726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115616" y="7937"/>
            <a:ext cx="66247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раздаче молочной продукции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8672" y="1330264"/>
            <a:ext cx="8751403" cy="970825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Кисломолочные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другие готовые к употреблению скоропортящиеся продукты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подачей детям выдерживаются в закрытой потребительской упаковке при комнатной температуре до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достижения ими температуры реализации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15°С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более одного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часа</a:t>
            </a:r>
            <a:r>
              <a:rPr lang="ru-RU" sz="1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0081" y="4127604"/>
            <a:ext cx="8472521" cy="9185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молочные продукты, творожные сырки с использованием растительных жиров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молочные продукты и мороженое на основе растительных жиров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творог из 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непастеризованного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молока</a:t>
            </a:r>
          </a:p>
          <a:p>
            <a:pPr algn="just"/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30834" y="2450630"/>
            <a:ext cx="5096274" cy="1096218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Кефир, ряженка, простокваша и другие кисломолочные продукты </a:t>
            </a:r>
            <a:r>
              <a:rPr lang="ru-RU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порционируются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чашки (стаканы) из пакетов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бутылок непосредственно перед их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раздачей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http://trk-bratsk.tv/wp-content/uploads/2020/02/735f063774d91906c645a0d521cf0e5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851" y="2479934"/>
            <a:ext cx="2016224" cy="134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07975" y="433265"/>
            <a:ext cx="8715238" cy="82425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Рекомендовано для питания детей: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Кисломолочные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продукты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массовая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доля жира 2,5%, 3,2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Творог –массовая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доля жира не более 9 %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19772" y="3641577"/>
            <a:ext cx="3816424" cy="43702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5183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https://autogear.ru/misc/i/gallery/66469/2345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761" y="2289430"/>
            <a:ext cx="990389" cy="94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habinfo.ru/wp-content/uploads/2016/08/zelen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60" y="1307896"/>
            <a:ext cx="1528371" cy="101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787669" y="904642"/>
            <a:ext cx="7200000" cy="425745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Отваренные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для салатов овощи хранят в холодильнике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6 часов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3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</a:t>
            </a:r>
            <a:endParaRPr lang="ru-RU" sz="13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331640" y="7937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салатов и холодных закусок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4775" y="4287418"/>
            <a:ext cx="4320000" cy="792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Холодные закуски должны выставляться в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порционированном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виде в охлаждаемый прилавок-витрину и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реализовываться в течение одного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часа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81286" y="1380766"/>
            <a:ext cx="7284646" cy="79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Сырые овощи и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зелень без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последующей термической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обработки необходимо: </a:t>
            </a:r>
          </a:p>
          <a:p>
            <a:pPr algn="ctr"/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выдерживать в 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3%-ном растворе уксусной кислоты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растворе поваренной соли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в течение 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минут </a:t>
            </a:r>
            <a:endParaRPr lang="ru-RU" sz="13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ополаскивание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проточной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водой</a:t>
            </a:r>
            <a:endParaRPr lang="ru-RU" sz="13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7504" y="3525273"/>
            <a:ext cx="4320000" cy="684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Готовые к употреблению блюда из сырых овощей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хранить в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холодильнике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температуре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более 30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минут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7504" y="2238732"/>
            <a:ext cx="4320000" cy="432008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Изготовление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салатов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 их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заправка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осуществляется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раздачей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itd0.mycdn.me/image?id=873766418183&amp;t=20&amp;plc=WEB&amp;tkn=*9-IA-wT0qnbMgrs-TD7Me9gTrw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25" y="444927"/>
            <a:ext cx="1330845" cy="86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877846" y="3775778"/>
            <a:ext cx="4032000" cy="262062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заправленных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салатов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68229" y="3413439"/>
            <a:ext cx="3696193" cy="287999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001512" y="4624732"/>
            <a:ext cx="4032000" cy="432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уксуса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рецептурах блюд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(подлежит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замене на лимонную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кислоту)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190712" y="4090999"/>
            <a:ext cx="3406269" cy="461935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сметаны и майонеза для заправки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салатов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https://svetlana46.100kursov.com/uploads/2018/10/08/21/59/7cb9a43eb046db0e61fa9e4a0e624f1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215" y="4028294"/>
            <a:ext cx="546704" cy="66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107504" y="2751628"/>
            <a:ext cx="4320000" cy="713348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заправленные салаты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хранить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</a:t>
            </a:r>
          </a:p>
        </p:txBody>
      </p:sp>
      <p:pic>
        <p:nvPicPr>
          <p:cNvPr id="2058" name="Picture 10" descr="http://fb.ru/misc/i/gallery/38575/31253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878" y="4066866"/>
            <a:ext cx="488724" cy="54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4501290" y="3988898"/>
            <a:ext cx="557420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550688" y="4043575"/>
            <a:ext cx="557420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468443" y="4062923"/>
            <a:ext cx="546704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8566438" y="4009107"/>
            <a:ext cx="546704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5431150" y="2218376"/>
            <a:ext cx="3628227" cy="1152269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перемешивании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ингредиентов необходимо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пользоваться кухонным инвентарем,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касаясь продукта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руками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 перчатки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787669" y="426559"/>
            <a:ext cx="7200000" cy="425745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Овощи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для винегретов и салатов варятся в кожуре и охлаждаются.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Варка овощей накануне дня приготовления блюд не допускается.</a:t>
            </a:r>
          </a:p>
          <a:p>
            <a:pPr algn="ctr"/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791338" y="35048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горячих блюд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1840" y="1845422"/>
            <a:ext cx="5242246" cy="79833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Готовые первые и вторые блюда могут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находиться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мармите или горячей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плите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изотермической таре (термосах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 с момента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изготовления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64086" y="4078747"/>
            <a:ext cx="3636599" cy="961905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Порционированное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первых блюд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может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раздачи храниться в бульоне на горячей плите или мармите (не более 1 часа)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64086" y="859713"/>
            <a:ext cx="3384375" cy="720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Подогрев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остывших ниже температуры раздачи готовых горячих блюд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73608" y="468190"/>
            <a:ext cx="2565333" cy="28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507421" y="1707654"/>
            <a:ext cx="3447899" cy="1368152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Вареное мяса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(птицы) к первым блюдам,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порционированное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мясо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подвергают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вторичному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кипячению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бульоне в течение 5-7 минут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124663"/>
              </p:ext>
            </p:extLst>
          </p:nvPr>
        </p:nvGraphicFramePr>
        <p:xfrm>
          <a:off x="323528" y="444927"/>
          <a:ext cx="4824536" cy="1158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7631"/>
                <a:gridCol w="1616905"/>
              </a:tblGrid>
              <a:tr h="252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Температура блюд при раздаче должны быть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Горячие блюда (супы, соусы, напитки)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ниже</a:t>
                      </a:r>
                    </a:p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+60 - +65°С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Вторые блюда и гарниры 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Холодные супы, напитки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выше +15°С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https://st03.kakprosto.ru/images/article/2018/11/26/344779_5bfb1c3eab94e5bfb1c3eab98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161071"/>
            <a:ext cx="1224136" cy="84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nalchik.sm-news.ru/wp-content/uploads/2018/08/vkusno.jpg.1024x0_q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7" y="2691797"/>
            <a:ext cx="4343354" cy="24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11.stc.all.kpcdn.net/share/i/12/2702838/inx960x6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555" y="3161072"/>
            <a:ext cx="1214917" cy="85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6907334" y="3594719"/>
            <a:ext cx="648072" cy="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87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406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Журналы пищеблока –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 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ЖУРНАЛОВ ! 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49" y="411510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666640"/>
              </p:ext>
            </p:extLst>
          </p:nvPr>
        </p:nvGraphicFramePr>
        <p:xfrm>
          <a:off x="45112" y="441280"/>
          <a:ext cx="9073229" cy="49383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3809"/>
                <a:gridCol w="2603040"/>
                <a:gridCol w="4975642"/>
                <a:gridCol w="1170738"/>
              </a:tblGrid>
              <a:tr h="571042"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Название журнала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Вид</a:t>
                      </a:r>
                      <a:r>
                        <a:rPr lang="ru-RU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проводимого контроля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Форма журнала по СанПиН 2.3/2.4.3590-20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5922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бракеража скоропортящихся пищевых продуктов и продовольственного сырья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Контроль за качеством поступающей продукции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приложения 5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230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бракеража готовой кулинарной продукции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Оценка качества блюд </a:t>
                      </a:r>
                      <a:r>
                        <a:rPr lang="ru-RU" sz="1100" b="1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бракеражной</a:t>
                      </a: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комиссией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 приложения 4</a:t>
                      </a:r>
                      <a:endParaRPr lang="ru-RU" sz="1000" b="1" u="none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здоровья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Результаты осмотры работников пищеблока на наличие гнойничковых заболеваний кожи рук и открытых поверхностей тела, а также ангин, катаральных явлений верхних дыхательных путей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 приложения 1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витаминизации третьих и сладких блюд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Дата, время витаминизации, количество порций, количество вводимого препарата из расчета суточной дозы и числа детей, получающих питание, а также сведения о количестве витаминов, поступающих с искусственно витаминизированными блюдами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приложения 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Ведомость контроля за питанием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Контроля за качественным и количественным составом рациона питания, ассортиментом используемых пищевых продуктов и продовольственного сырья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 приложения 13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922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учета температурного режима холодильного оборудования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Контроль за соблюдением условий и сроков хранения скоропортящихся пищевых продуктов, требующие особых условий хранения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 приложения 3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430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396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>Журнал бракеража пищевых продуктов и продовольственного сырья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29964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485534"/>
              </p:ext>
            </p:extLst>
          </p:nvPr>
        </p:nvGraphicFramePr>
        <p:xfrm>
          <a:off x="224073" y="411510"/>
          <a:ext cx="8818347" cy="256597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02770"/>
                <a:gridCol w="1332945"/>
                <a:gridCol w="984694"/>
                <a:gridCol w="1227834"/>
                <a:gridCol w="942766"/>
                <a:gridCol w="881835"/>
                <a:gridCol w="1110999"/>
                <a:gridCol w="747905"/>
                <a:gridCol w="786599"/>
              </a:tblGrid>
              <a:tr h="2142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Дата и </a:t>
                      </a:r>
                      <a:r>
                        <a:rPr lang="ru-RU" sz="1000" b="1" u="sng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час,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поступления продовольственного сырья и пищевых продуктов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пищевых продуктов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поступившего продовольственного сырья и пищевых продуктов (в килограммах, литрах, штуках)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Номер документа, подтверждающего безопасность принятого пищевого продукта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Результаты органолептической оценки поступившего продовольственного сырья и пищевых продуктов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Конечный срок реализации продовольственного сырья и пищевых продуктов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Дата и час фактической реализации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продовольственного сырья и пищевых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продуктов по дням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Подпись ответственного лица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Примечание</a:t>
                      </a:r>
                      <a:r>
                        <a:rPr lang="ru-RU" sz="10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  <a:hlinkClick r:id="" action="ppaction://hlinkfile"/>
                        </a:rPr>
                        <a:t>*</a:t>
                      </a:r>
                      <a:endParaRPr lang="ru-RU" sz="1000" b="1" u="none" strike="noStrike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u="none" strike="noStrike" dirty="0" smtClean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000" b="1" i="0" u="none" strike="noStrike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Указываются факты списания, возврата продуктов и др.</a:t>
                      </a:r>
                    </a:p>
                    <a:p>
                      <a:endParaRPr lang="ru-RU" sz="1800" b="0" i="0" u="none" strike="noStrike" baseline="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</a:tr>
              <a:tr h="178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</a:tr>
              <a:tr h="1785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3799"/>
            <a:ext cx="4824536" cy="213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954741" y="3008918"/>
            <a:ext cx="4066966" cy="36004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 граф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54740" y="3867894"/>
            <a:ext cx="4066967" cy="1265932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осуществляется контроль качества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поступающей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продукции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, в «Журнал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бракеража пищевых продуктов и продовольственного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сырья»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внесены записи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в соответствии с установленной формой 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лево 10"/>
          <p:cNvSpPr/>
          <p:nvPr/>
        </p:nvSpPr>
        <p:spPr>
          <a:xfrm>
            <a:off x="4211960" y="4371950"/>
            <a:ext cx="740812" cy="288032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://bismebel.ru/images/8cznXBMc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18" y="3724666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bismebel.ru/images/8cznXBMc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124" y="3743199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bismebel.ru/images/8cznXBMc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969" y="3722673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44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79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Журнал бракеража готовой кулинарной продукции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1090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541706"/>
              </p:ext>
            </p:extLst>
          </p:nvPr>
        </p:nvGraphicFramePr>
        <p:xfrm>
          <a:off x="142963" y="2887540"/>
          <a:ext cx="8717307" cy="14844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93740"/>
                <a:gridCol w="1020824"/>
                <a:gridCol w="1762393"/>
                <a:gridCol w="1437389"/>
                <a:gridCol w="1238383"/>
                <a:gridCol w="1137872"/>
                <a:gridCol w="1026706"/>
              </a:tblGrid>
              <a:tr h="10868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</a:t>
                      </a:r>
                      <a:r>
                        <a:rPr lang="ru-RU" sz="1000" b="1" u="sng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час </a:t>
                      </a: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изготовления блюда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снятия бракеража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блюда, кулинарного изделия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Результаты органолептической оценки и степени готовности блюда, кулинарного изделия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Разрешение к реализации блюда, кулинарного изделия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Подписи членов бракеражной комиссии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r>
                        <a:rPr lang="ru-RU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" action="ppaction://hlinkfile"/>
                        </a:rPr>
                        <a:t>*</a:t>
                      </a:r>
                      <a:endParaRPr lang="ru-RU" sz="10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Указываются факты запрещения к реализации готовой продукции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</a:tr>
              <a:tr h="1783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</a:tr>
              <a:tr h="17834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503548" y="411510"/>
            <a:ext cx="8244916" cy="36004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Выдача готовой пищи осуществляется только после снятия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пробы!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504" y="843558"/>
            <a:ext cx="3744416" cy="108012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Бракеражная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комиссия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составе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менее трех человек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Медицинский  работник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 пищеблока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Представитель администрации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53370" y="2062926"/>
            <a:ext cx="2448000" cy="79685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Вес порционных блюд должен соответствовать выходу блюда,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указанному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меню-раскладке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1730" y="4473500"/>
            <a:ext cx="2448272" cy="5760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 граф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766" y="832309"/>
            <a:ext cx="2577479" cy="193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https://mogilev.1prof.by/kcfinder/upload/images/monitoring_pitani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140" y="829657"/>
            <a:ext cx="2041324" cy="121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1730" y="1998227"/>
            <a:ext cx="3744416" cy="767191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- по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органолептическим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показателям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Пробу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снимают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непосредственно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емкостей, в которых пища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55776" y="4460553"/>
            <a:ext cx="6506069" cy="64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нарушении технологии приготовления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пищи, а также в случае неготовности, блюдо к выдаче не допускается до устранения выявленных кулинарных недостатков.</a:t>
            </a:r>
          </a:p>
        </p:txBody>
      </p:sp>
    </p:spTree>
    <p:extLst>
      <p:ext uri="{BB962C8B-B14F-4D97-AF65-F5344CB8AC3E}">
        <p14:creationId xmlns:p14="http://schemas.microsoft.com/office/powerpoint/2010/main" val="204388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13479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Arial" pitchFamily="34" charset="0"/>
                <a:cs typeface="Arial" pitchFamily="34" charset="0"/>
              </a:rPr>
              <a:t>Журнал учета температурного режима холодильного оборудования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47397"/>
              </p:ext>
            </p:extLst>
          </p:nvPr>
        </p:nvGraphicFramePr>
        <p:xfrm>
          <a:off x="151505" y="3244556"/>
          <a:ext cx="8835063" cy="129882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872206"/>
                <a:gridCol w="1599535"/>
                <a:gridCol w="908950"/>
                <a:gridCol w="908950"/>
                <a:gridCol w="914706"/>
                <a:gridCol w="914706"/>
                <a:gridCol w="914706"/>
                <a:gridCol w="801304"/>
              </a:tblGrid>
              <a:tr h="31737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производственного помещения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холодильного оборудования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в град. С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7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месяц/дни: апрель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7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.....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</a:tr>
              <a:tr h="1775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</a:tr>
              <a:tr h="1775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059832" y="621215"/>
            <a:ext cx="5954747" cy="162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раздельного хранения сырых и готовых продуктов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холодильное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оборудование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должно иметь маркировку: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гастрономия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", "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молочные продукты", </a:t>
            </a:r>
            <a:endParaRPr lang="ru-RU" sz="16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"мясо", птица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", "рыба", "фрукты, овощи", "яйцо" и т.п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comissionka.net/images/normal/40/13997352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60" y="530014"/>
            <a:ext cx="2408751" cy="166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90475" y="2342850"/>
            <a:ext cx="4194945" cy="773065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Холодильное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оборудование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должно быть оборудовано контрольными термометрами!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48795" y="2342850"/>
            <a:ext cx="4536306" cy="768904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ртутных термометров не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1505" y="4598176"/>
            <a:ext cx="4133915" cy="48351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Среднетемпературные холодильники </a:t>
            </a:r>
            <a:r>
              <a:rPr lang="ru-RU" sz="16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600" b="1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 плюс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2°С до плюс 6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°С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48795" y="4598176"/>
            <a:ext cx="4515915" cy="48351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Морозильное</a:t>
            </a:r>
            <a:r>
              <a:rPr lang="ru-RU" sz="16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оборудование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минус 18°С до минус 20°С </a:t>
            </a:r>
          </a:p>
        </p:txBody>
      </p:sp>
    </p:spTree>
    <p:extLst>
      <p:ext uri="{BB962C8B-B14F-4D97-AF65-F5344CB8AC3E}">
        <p14:creationId xmlns:p14="http://schemas.microsoft.com/office/powerpoint/2010/main" val="11354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ad1.novoch-deti.ru/wp-content/uploads/2014/12/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" y="1864236"/>
            <a:ext cx="3424044" cy="217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55886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Суточная проба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143519" y="845808"/>
            <a:ext cx="4320000" cy="82800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Отбирает работник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пищеблока (повар)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79765" y="405119"/>
            <a:ext cx="6696248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контроль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соблюдением технологического процесса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99181" y="858451"/>
            <a:ext cx="4500000" cy="792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Контроль -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медицинский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работник: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правильность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отбора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хранения суточных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проб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71600" y="1728274"/>
            <a:ext cx="7704855" cy="324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Отбирается от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каждой партии приготовленных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блюд!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0589" y="2158551"/>
            <a:ext cx="8856765" cy="57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Порционные блюда 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отбираются в 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полном объеме; </a:t>
            </a:r>
            <a:endParaRPr lang="ru-RU" sz="16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салаты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первые и третьи блюда, гарниры - не менее 100 гр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6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87479" y="2801134"/>
            <a:ext cx="5589354" cy="1395473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Пробу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отбирают из котла (с линии раздачи)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стерильными (или прокипяченными) ложками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промаркированную стерильную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(или прокипяченную)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стеклянную посуду с плотно закрывающимися стеклянными или металлическими крышками</a:t>
            </a: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4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6817" y="4279612"/>
            <a:ext cx="8856765" cy="75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Отобранные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пробы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сохраняют в течение не менее 48 часов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(не считая выходных и праздничных дней) 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специальном холодильнике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или </a:t>
            </a:r>
            <a:endParaRPr lang="ru-RU" sz="14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специально отведенном месте в холодильнике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при температуре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+2 - +6°С.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5867" y="3722467"/>
            <a:ext cx="2653219" cy="444725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Нарушение – </a:t>
            </a:r>
          </a:p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крышки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пластмассовые  </a:t>
            </a:r>
            <a:endParaRPr lang="ru-RU" sz="14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2574" y="3618829"/>
            <a:ext cx="406158" cy="540823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974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МЕНЮ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98869" y="3083280"/>
            <a:ext cx="8701186" cy="1052197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Согласование примерного меню для загородного стационарного лагеря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Управлением Роспотребнадзора по Республике Татарстан или его территориальными отделами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требуется!</a:t>
            </a:r>
            <a:endParaRPr lang="ru-RU" sz="28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35787" y="905525"/>
            <a:ext cx="7200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юридическим лицом или индивидуальным предпринимателем, обеспечивающим питание в </a:t>
            </a:r>
            <a:r>
              <a:rPr lang="ru-RU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образовительном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учреждении</a:t>
            </a: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58501" y="1556687"/>
            <a:ext cx="7200000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учетом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необходимого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количества основных пищевых веществ и требуемой калорийности суточного рациона, дифференцированного по возрастным группам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10 лет 11 лет и старше)</a:t>
            </a: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408765"/>
            <a:ext cx="1512169" cy="181820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Примерное меню разрабатывается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59376" y="498758"/>
            <a:ext cx="7200000" cy="270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latin typeface="Arial" pitchFamily="34" charset="0"/>
                <a:cs typeface="Arial" pitchFamily="34" charset="0"/>
              </a:rPr>
              <a:t>на период не менее двух недель (10 - 14 дней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единительная линия 16"/>
          <p:cNvCxnSpPr>
            <a:endCxn id="15" idx="1"/>
          </p:cNvCxnSpPr>
          <p:nvPr/>
        </p:nvCxnSpPr>
        <p:spPr>
          <a:xfrm flipV="1">
            <a:off x="1513143" y="633758"/>
            <a:ext cx="346233" cy="19203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47664" y="1167135"/>
            <a:ext cx="31171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512268" y="1719287"/>
            <a:ext cx="323519" cy="7482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16022" y="4244403"/>
            <a:ext cx="8666881" cy="56977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основании утвержденного примерного меню ежедневно составляется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меню-раскладка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с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указанием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выхода блюд для детей разного возраста</a:t>
            </a: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9709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76120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МЕНЮ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9152" y="464318"/>
            <a:ext cx="1547664" cy="7161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Завтрак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37637" y="533717"/>
            <a:ext cx="5082635" cy="6697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горячее блюдо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бутерброд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горячий напиток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56816" y="819325"/>
            <a:ext cx="280520" cy="306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109152" y="1412725"/>
            <a:ext cx="1547664" cy="79277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Обед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25201" y="2471162"/>
            <a:ext cx="1547664" cy="81679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Полдник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09152" y="3482870"/>
            <a:ext cx="1547664" cy="7161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Ужин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937336" y="1300784"/>
            <a:ext cx="5082936" cy="9658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закуска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(салат или порционные овощи, сельдь с луком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первое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горячее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блюдо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второе горячее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блюдо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напиток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937336" y="2396755"/>
            <a:ext cx="5082936" cy="10737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напиток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(молоко, кисломолочные напитки, соки, чай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булочные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кондитерские изделия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крема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фрукты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выдача творожных или крупяных запеканок и блюд. 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937336" y="3600607"/>
            <a:ext cx="5082936" cy="6697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рыбные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мясные, овощные и творожные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блюда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салаты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винегреты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горячие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напитки. 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09152" y="4347065"/>
            <a:ext cx="1547664" cy="7161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Второй ужин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937337" y="4411274"/>
            <a:ext cx="5082936" cy="6697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кисломолочный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напиток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можно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дополнить кондитерским изделием (печенье, вафли и другое)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656816" y="1781453"/>
            <a:ext cx="280520" cy="306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664841" y="2874967"/>
            <a:ext cx="280520" cy="306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664841" y="3907316"/>
            <a:ext cx="280520" cy="306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656816" y="4707392"/>
            <a:ext cx="280520" cy="306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ttps://www.samara.kp.ru/share/i/4/1762098/w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152" y="385217"/>
            <a:ext cx="1619320" cy="90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xn--73-6kcaaltzyv6awe8k.xn--p1ai/lk-files/pic/otziv_1556087477_sr_1_n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686" y="1322907"/>
            <a:ext cx="1607464" cy="97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alternativa73.ru/lk-files/pic/otziv_1547024841_zavtrak_mol.._pt_1_ned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152" y="2368085"/>
            <a:ext cx="1618998" cy="96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pbs.twimg.com/media/DhAaq_LXUAAZ9-4.jpg:lar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152" y="3410537"/>
            <a:ext cx="1559853" cy="85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96217" y="4293501"/>
            <a:ext cx="1623933" cy="84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05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54726" y="2211710"/>
            <a:ext cx="8280920" cy="64623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к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санитарному состоянию и содержанию помещений и мытью посуды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tvernews.ru/uploads/bZUcLV7jl77e3sCbmsvNi5XYvox7J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1072"/>
            <a:ext cx="3081170" cy="15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2996764"/>
            <a:ext cx="2937154" cy="19442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415222"/>
            <a:ext cx="2952328" cy="1671964"/>
          </a:xfrm>
          <a:prstGeom prst="rect">
            <a:avLst/>
          </a:prstGeom>
        </p:spPr>
      </p:pic>
      <p:pic>
        <p:nvPicPr>
          <p:cNvPr id="1036" name="Picture 12" descr="http://biologik.ru/wp-content/uploads/2015/01/24387341_html_370140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83" y="2961798"/>
            <a:ext cx="2965017" cy="197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400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651307" y="55886"/>
            <a:ext cx="8363272" cy="2448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Организация питьевого режима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https://idea.tashkent.uz/uploads/photo/image/1283/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82" y="564908"/>
            <a:ext cx="3010786" cy="20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72391" y="421873"/>
            <a:ext cx="3238731" cy="615732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Стационарные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питьевые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фонтанчики</a:t>
            </a:r>
          </a:p>
        </p:txBody>
      </p:sp>
      <p:pic>
        <p:nvPicPr>
          <p:cNvPr id="9222" name="Picture 6" descr="https://cdn.readovka.ru/n/122021/1200x630/5d342b12e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241" y="677104"/>
            <a:ext cx="2988012" cy="188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899241" y="421873"/>
            <a:ext cx="3073409" cy="611121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расфасованная 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емкости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72133" y="938040"/>
            <a:ext cx="2078863" cy="149290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Формы организации питьевого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режима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5023" y="2680420"/>
            <a:ext cx="8747627" cy="143450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бутилированной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воды должно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обеспечено: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smtClean="0">
                <a:latin typeface="Arial" panose="020B0604020202020204" pitchFamily="34" charset="0"/>
                <a:cs typeface="Arial" panose="020B0604020202020204" pitchFamily="34" charset="0"/>
              </a:rPr>
              <a:t>достаточное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количество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чистой посуды (стеклянной, фаянсовой - в обеденном зале и одноразовых стаканчиков - 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учебных, игровых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спальных помещениях),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отдельные промаркированные подносы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чистой и использованной стеклянной или фаянсовой посуды;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контейнеры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- для сбора использованной посуды одноразового применения.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1143" y="4201658"/>
            <a:ext cx="8697501" cy="8183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использовании установок с дозированным розливом питьевой воды, расфасованной в емкости, предусматривается замена емкости по мере необходимости,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реже 1 раза в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неделю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74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Работники столовой обязаны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2615047" y="386922"/>
          <a:ext cx="6431593" cy="5507509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280764"/>
                <a:gridCol w="6150829"/>
              </a:tblGrid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приходить на работу в чистой одежде и обуви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оставлять верхнюю одежду, головной убор, личные вещи в бытовой комнате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406759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тщательно мыть руки с мылом перед началом работы, после посещения туалета, а также перед каждой сменой вида деятельности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коротко стричь ногти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406759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изготовлении блюд, кулинарных и кондитерских изделий снимать ювелирные украшения, часы и другие бьющиеся предметы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коротко стричь ногти и не покрывать их лаком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застегивать спецодежду булавками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работать в специальной чистой санитарной одежде, менять ее по мере загрязнения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волосы убирать под колпак или косынку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выходить на улицу и не посещать туалет в специальной санитарной одежде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250505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принимать пищу и не курить на рабочем месте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813518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сообщить администрации о появлении признаков простудного заболевания или желудочно-кишечного расстройства, нагноений, порезов, ожогов, а также обо всех случаях заболевания кишечными инфекциями в своей семье и обратиться за медицинской помощью</a:t>
                      </a:r>
                      <a:endParaRPr lang="ru-RU" sz="13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</a:tbl>
          </a:graphicData>
        </a:graphic>
      </p:graphicFrame>
      <p:pic>
        <p:nvPicPr>
          <p:cNvPr id="3074" name="Picture 2" descr="http://usolie.info/upload/medialibrary/182/182c775baa4b9660a84c6c63b9cc8ab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2859782"/>
            <a:ext cx="250202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rgazeta.ru/wp-content/uploads/2014/12/ivanova-409x4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448754"/>
            <a:ext cx="250202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Скругленный прямоугольник 33"/>
          <p:cNvSpPr/>
          <p:nvPr/>
        </p:nvSpPr>
        <p:spPr>
          <a:xfrm>
            <a:off x="746624" y="2427734"/>
            <a:ext cx="1809152" cy="32527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46624" y="4803998"/>
            <a:ext cx="1780697" cy="28803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</a:t>
            </a:r>
            <a:endParaRPr lang="ru-RU" sz="12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08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xn--d1abukalo.xn--p1ai/wp-content/uploads/2017/04/5c41f331a58a6-1000x1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43300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87624" y="-2478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Меры профилактики новой </a:t>
            </a:r>
            <a:r>
              <a:rPr lang="ru-RU" b="1" dirty="0" err="1" smtClean="0"/>
              <a:t>коронавирусной</a:t>
            </a:r>
            <a:r>
              <a:rPr lang="ru-RU" b="1" dirty="0" smtClean="0"/>
              <a:t> инфекции </a:t>
            </a:r>
            <a:endParaRPr lang="ru-RU" b="1" dirty="0"/>
          </a:p>
        </p:txBody>
      </p:sp>
      <p:pic>
        <p:nvPicPr>
          <p:cNvPr id="2050" name="Picture 2" descr="https://rkdc.ru/media/uploads/photo/stopcoronavir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8543"/>
            <a:ext cx="4490700" cy="165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0700" y="413013"/>
            <a:ext cx="4473106" cy="297834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00737" y="2084443"/>
            <a:ext cx="4289226" cy="8256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Необходимо организовать возможность постоянной гигиены рук сотрудников и детей</a:t>
            </a:r>
            <a:endParaRPr lang="ru-RU" sz="16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4288" y="2975581"/>
            <a:ext cx="4289226" cy="2033017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Установка около</a:t>
            </a:r>
            <a:r>
              <a:rPr lang="ru-RU" sz="16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умывальных раковин в помещении столовой, в санитарных узлах: 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Одноразовые полотенца или электросушители</a:t>
            </a:r>
          </a:p>
          <a:p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Бесконтактные дозаторы с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растворами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антисептиков </a:t>
            </a:r>
            <a:endParaRPr lang="ru-RU" sz="16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90700" y="3529032"/>
            <a:ext cx="3588757" cy="142873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Обеспечить обеззараживание воздуха в местах питания путем</a:t>
            </a:r>
            <a:r>
              <a:rPr lang="ru-RU" sz="16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установки бактерицидных облучателей закрытого типа </a:t>
            </a:r>
            <a:endParaRPr lang="ru-RU" sz="16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00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86797" y="533448"/>
            <a:ext cx="5924555" cy="829665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 БЫТЬ </a:t>
            </a:r>
            <a:r>
              <a:rPr lang="ru-RU" sz="1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(п.2.4.6.2 СП 2.4.3648-20):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используют посуду из материалов, предназначенных для контакта с пищевыми продуктами (тарелки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блюдца, чашки, бокалы)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1548" y="1461672"/>
            <a:ext cx="5965967" cy="1182085"/>
          </a:xfrm>
          <a:prstGeom prst="roundRect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Допускается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одноразовые столовые приборы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посуда,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допущенными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для использования под горячие и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или) холодные блюда и напитки.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Повторное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одноразовой посуды не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3542" y="405251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707904" y="32599"/>
            <a:ext cx="26617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посуде </a:t>
            </a:r>
            <a:endParaRPr lang="ru-RU" b="1" dirty="0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452" y="503568"/>
            <a:ext cx="2794356" cy="2342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6253077" y="506529"/>
            <a:ext cx="2519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094944" y="2118348"/>
            <a:ext cx="2767737" cy="56901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Использование посуды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не по назначению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55776" y="2765625"/>
            <a:ext cx="6480720" cy="230421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 использование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кухонной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столовой посуды деформированной, с отбитыми краями, трещинами, сколами, с поврежденной эмалью;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столовые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приборы из алюминия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разделочные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доски из пластмассы и прессованной фанеры; разделочные доски и мелкий деревянный инвентаря с трещинами и механическими повреждениями.</a:t>
            </a: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1" y="2742317"/>
            <a:ext cx="2213647" cy="222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48840" y="4443959"/>
            <a:ext cx="2444209" cy="6143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Нарушение: Использование чашек со сколами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1678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kashds10.edumsko.ru/uploads/2000/1266/section/77476/pisheblok/dsc05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2" y="736600"/>
            <a:ext cx="4237907" cy="436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2379993" y="31750"/>
            <a:ext cx="47539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мытью кухонной посуды 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76144" y="627534"/>
            <a:ext cx="4608512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 кухонной посуды должно быть предусмотрено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отдельно от столовой посуды</a:t>
            </a:r>
            <a:endParaRPr lang="ru-RU" sz="1600" b="1" i="0" u="none" strike="noStrike" baseline="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76144" y="3003798"/>
            <a:ext cx="4680000" cy="21094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 помещениях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вывешивают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инструкцию о правилах мытья посуды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и инвентаря с указанием концентрации и объемов применяемых моющих средств, согласно инструкции по применению этих средств, и температурных режимах воды в моечных ваннах</a:t>
            </a:r>
          </a:p>
          <a:p>
            <a:pPr algn="ctr"/>
            <a:r>
              <a:rPr lang="ru-RU" sz="16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76144" y="1707654"/>
            <a:ext cx="4680000" cy="11410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Оснащение моечной для кухонной посуды: производственный стол, две моечные ванны, стеллаж, раковина для мытья рук</a:t>
            </a:r>
            <a:endParaRPr lang="ru-RU" sz="1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3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582" y="79090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кухонной посуде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60350" y="39017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2979912" y="544749"/>
            <a:ext cx="6085524" cy="5760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 кухонной посуды - в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опрокинутом виде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на решетчатых полках и стеллажах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2989" y="483518"/>
            <a:ext cx="2104795" cy="72008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2645014" y="726572"/>
            <a:ext cx="334898" cy="233972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75656" y="1275606"/>
            <a:ext cx="6367209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29233"/>
            <a:ext cx="4461524" cy="3190789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51520" y="4083918"/>
            <a:ext cx="4248472" cy="917552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Просушивание вымытой кухонной посуды (кастрюли для первых, вторых блюд) на решетчатом стеллаже - не в опрокинутым виде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4067944" y="3175635"/>
            <a:ext cx="1002171" cy="758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Karpova-MV\Desktop\ЛЕКЦИЯ ПО ПИТАНИЯ ДЛЯ ТО\01-10-2018_16-51-58\WP_20150317_10_50_26_Pr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829233"/>
            <a:ext cx="4349420" cy="3190789"/>
          </a:xfrm>
          <a:prstGeom prst="rect">
            <a:avLst/>
          </a:prstGeom>
          <a:noFill/>
          <a:ln w="3492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821711" y="4155926"/>
            <a:ext cx="4176464" cy="845544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Просушивание вымытой кухонной посуды – непосредственно на моечной ванне для мытья кухонной посуды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059832" y="1635646"/>
            <a:ext cx="504056" cy="193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084168" y="1635646"/>
            <a:ext cx="287791" cy="193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11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Karpova-MV\Desktop\ЛЕКЦИЯ ПО ПИТАНИЯ ДЛЯ ТО\01-10-2018_14-37-11\IMG-20180921-WA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32" y="1319789"/>
            <a:ext cx="2739672" cy="2836136"/>
          </a:xfrm>
          <a:prstGeom prst="rect">
            <a:avLst/>
          </a:prstGeom>
          <a:noFill/>
          <a:ln w="444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Karpova-MV\Desktop\ЛЕКЦИЯ ПО ПИТАНИЯ ДЛЯ ТО\01-10-2018_14-37-11\IMG-20180921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492" y="1319788"/>
            <a:ext cx="2781995" cy="2836137"/>
          </a:xfrm>
          <a:prstGeom prst="rect">
            <a:avLst/>
          </a:prstGeom>
          <a:noFill/>
          <a:ln w="412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710893" y="478764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51470"/>
            <a:ext cx="8363272" cy="432047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кухонной посуде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0893" y="567735"/>
            <a:ext cx="1680659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1182259" y="1347748"/>
            <a:ext cx="456235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222" y="1754336"/>
            <a:ext cx="2664000" cy="334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допускается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механического оборудования (мясорубок, протирочных машин и т.п.) для обработки разных видов продуктов (сырья и продуктов, прошедших тепловую обработку),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оборудования,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моечных, производственных ванн и инвентаря не по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назначению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75856" y="559104"/>
            <a:ext cx="5544616" cy="36064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7020272" y="906140"/>
            <a:ext cx="144016" cy="3656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644231" y="919747"/>
            <a:ext cx="228339" cy="3520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148119" y="4258703"/>
            <a:ext cx="5800090" cy="80239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 моечных ваннах мясо-рыбного участка осуществляется мытье производственного инвентаря (детали мясорубки)  и кухонной посуды (таз)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563888" y="2929401"/>
            <a:ext cx="1512168" cy="7484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695419" y="2499742"/>
            <a:ext cx="1512168" cy="7484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2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539750" y="374146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2375505" y="31750"/>
            <a:ext cx="47629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мытью столовой посуды 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65299" y="480106"/>
            <a:ext cx="5040000" cy="101493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Моечные ванны для мытья столовой посуды должны иметь маркировку объемной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вместимости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72210" y="3291830"/>
            <a:ext cx="5040000" cy="16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 помещениях </a:t>
            </a:r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вывешивают </a:t>
            </a:r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инструкцию о правилах мытья посуды </a:t>
            </a:r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и инвентаря с указанием концентрации и объемов применяемых моющих средств, согласно инструкции по применению этих средств, и температурных режимах воды в моечных ваннах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108210" y="2517778"/>
            <a:ext cx="5004000" cy="612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дозирования моющих и обеззараживающих средств используют мерные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емкости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https://im0-tub-ru.yandex.net/i?id=844d05ba8df491f8f9c28c2e69b493e7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1059582"/>
            <a:ext cx="3888432" cy="352839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4072210" y="1635646"/>
            <a:ext cx="5040000" cy="7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Моечные ванны для мытья столовой посуды должны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обеспечиваться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пробками из полимерных и резиновых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материалов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0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vmasshtabe.ru/wp-content/uploads/2018/02/588182-vms-Vanna-moechnaya-dvuhsektsionna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939" y="1571314"/>
            <a:ext cx="2702731" cy="237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9940" y="962806"/>
            <a:ext cx="2880000" cy="1080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первой ванне горячей водой, при температуре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применением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8817" y="2116916"/>
            <a:ext cx="2880122" cy="541651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во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второй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1600" y="512506"/>
            <a:ext cx="2232248" cy="3471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428" y="1235575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81" y="2116917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3428" y="2997405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00221" y="1487320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0168" y="2367776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381202" y="52651"/>
            <a:ext cx="51473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столовых приборов  (ложки, вилки)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837995" y="2668402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145982" y="2042806"/>
            <a:ext cx="360000" cy="25507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981348" y="2189877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 descr="http://caam.ru/i/sales/food/plita_elektricheskaya_4-h_komforochnaya_s_zharovim_shkaf_H00028076_2781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066" y="1527844"/>
            <a:ext cx="2609956" cy="190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598939" y="2750191"/>
            <a:ext cx="2880000" cy="864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Прокаливание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духовых (или сухожаровых) шкафах </a:t>
            </a: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течение 10 минут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429769" y="2328094"/>
            <a:ext cx="2134333" cy="46927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6494319" y="2311154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Picture 2" descr="https://www.gastromania.cz/product_picture/fit_in_750x750_watermark_gastromania/c5117f6cc9632df3b71a58e7358d77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811" y="3701799"/>
            <a:ext cx="1568096" cy="134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https://www.passionforum.ru/upload/154/u15483/092/d4bf92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768" y="3630772"/>
            <a:ext cx="1492298" cy="148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Скругленный прямоугольник 36"/>
          <p:cNvSpPr/>
          <p:nvPr/>
        </p:nvSpPr>
        <p:spPr>
          <a:xfrm>
            <a:off x="6953793" y="1613201"/>
            <a:ext cx="1387949" cy="2416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10 минут</a:t>
            </a:r>
            <a:endParaRPr lang="ru-RU" b="1" dirty="0">
              <a:solidFill>
                <a:srgbClr val="FF0000"/>
              </a:solidFill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383652" y="3213453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" name="Круговая стрелка 7"/>
          <p:cNvSpPr/>
          <p:nvPr/>
        </p:nvSpPr>
        <p:spPr>
          <a:xfrm rot="1670753">
            <a:off x="4330899" y="1566018"/>
            <a:ext cx="1166530" cy="772028"/>
          </a:xfrm>
          <a:prstGeom prst="circularArrow">
            <a:avLst>
              <a:gd name="adj1" fmla="val 0"/>
              <a:gd name="adj2" fmla="val 2212657"/>
              <a:gd name="adj3" fmla="val 19358061"/>
              <a:gd name="adj4" fmla="val 7019721"/>
              <a:gd name="adj5" fmla="val 1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846014" y="2497894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cxnSp>
        <p:nvCxnSpPr>
          <p:cNvPr id="48" name="Прямая со стрелкой 47"/>
          <p:cNvCxnSpPr>
            <a:endCxn id="34" idx="0"/>
          </p:cNvCxnSpPr>
          <p:nvPr/>
        </p:nvCxnSpPr>
        <p:spPr>
          <a:xfrm flipH="1">
            <a:off x="7085859" y="2997405"/>
            <a:ext cx="582485" cy="70439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7869907" y="3953043"/>
            <a:ext cx="851760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7997748" y="3953043"/>
            <a:ext cx="792338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963278" y="3867894"/>
            <a:ext cx="2396139" cy="1175815"/>
          </a:xfrm>
          <a:prstGeom prst="roundRect">
            <a:avLst/>
          </a:prstGeom>
          <a:ln w="508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Хранение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чистых ложек, вилок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специальных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ящиках-кассетах ручками вверх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07503" y="3765141"/>
            <a:ext cx="3613873" cy="1341910"/>
          </a:xfrm>
          <a:prstGeom prst="round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Кассеты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для хранения столовых приборов </a:t>
            </a:r>
            <a:r>
              <a:rPr lang="ru-RU" sz="1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ежедневно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подвергают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обработке с применением моющих средств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последующим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ополаскиванием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прокаливанием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духовом шкафу</a:t>
            </a:r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6359417" y="4400602"/>
            <a:ext cx="3149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3639870" y="4400602"/>
            <a:ext cx="3517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6152" name="Picture 8" descr="https://avatars.mds.yandex.net/get-marketpic/223477/market_my_O_dBitD_CK02fhOvFLA/ori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633" y="571087"/>
            <a:ext cx="1770996" cy="88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169367" y="1270982"/>
            <a:ext cx="468472" cy="65269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324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>
          <a:solidFill>
            <a:srgbClr val="00B050"/>
          </a:solidFill>
        </a:ln>
      </a:spPr>
      <a:bodyPr rtlCol="0" anchor="ctr"/>
      <a:lstStyle>
        <a:defPPr algn="ctr">
          <a:defRPr sz="1600" b="1" i="0" u="none" strike="noStrike" baseline="0" dirty="0" smtClean="0">
            <a:solidFill>
              <a:srgbClr val="FF0000"/>
            </a:solidFill>
            <a:latin typeface="Arial" pitchFamily="34" charset="0"/>
            <a:cs typeface="Arial" pitchFamily="34" charset="0"/>
          </a:defRPr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4249</TotalTime>
  <Words>2762</Words>
  <Application>Microsoft Office PowerPoint</Application>
  <PresentationFormat>Экран (16:9)</PresentationFormat>
  <Paragraphs>474</Paragraphs>
  <Slides>32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Wingdings</vt:lpstr>
      <vt:lpstr>Тема Office</vt:lpstr>
      <vt:lpstr>Санитарно-эпидемиологические требования к организации питания детей и подростков в образовательных учреждениях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нарушений по кухонной посуде</vt:lpstr>
      <vt:lpstr>Примеры нарушений по кухонной посуде </vt:lpstr>
      <vt:lpstr>Презентация PowerPoint</vt:lpstr>
      <vt:lpstr>Презентация PowerPoint</vt:lpstr>
      <vt:lpstr>Примеры нарушений по столовым приборам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Журналы пищеблока – ДОЛЖНО БЫТЬ  6  ЖУРНАЛОВ ! </vt:lpstr>
      <vt:lpstr> Журнал бракеража пищевых продуктов и продовольственного сырья </vt:lpstr>
      <vt:lpstr> Журнал бракеража готовой кулинарной продукции </vt:lpstr>
      <vt:lpstr>Журнал учета температурного режима холодильного оборудования</vt:lpstr>
      <vt:lpstr>Суточная проба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Санитарно-эпидемиологические требования к организации питания детей и подростков в школах</dc:title>
  <dc:creator>Марина В. Карпова</dc:creator>
  <cp:lastModifiedBy>Terotd5</cp:lastModifiedBy>
  <cp:revision>269</cp:revision>
  <cp:lastPrinted>2020-05-20T12:33:16Z</cp:lastPrinted>
  <dcterms:created xsi:type="dcterms:W3CDTF">2018-10-30T10:15:39Z</dcterms:created>
  <dcterms:modified xsi:type="dcterms:W3CDTF">2022-01-21T10:45:05Z</dcterms:modified>
</cp:coreProperties>
</file>